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6" r:id="rId4"/>
    <p:sldId id="275" r:id="rId5"/>
    <p:sldId id="277" r:id="rId6"/>
    <p:sldId id="279" r:id="rId7"/>
    <p:sldId id="278" r:id="rId8"/>
    <p:sldId id="280" r:id="rId9"/>
    <p:sldId id="281" r:id="rId10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/>
        <a:schemeClr val="dk1"/>
      </a:tcTxStyle>
      <a:tcStyle>
        <a:tcBdr>
          <a:left>
            <a:ln w="12700">
              <a:solidFill>
                <a:schemeClr val="accent5"/>
              </a:solidFill>
              <a:prstDash val="solid"/>
            </a:ln>
          </a:left>
          <a:right>
            <a:ln w="12700">
              <a:solidFill>
                <a:schemeClr val="accent5"/>
              </a:solidFill>
              <a:prstDash val="solid"/>
            </a:ln>
          </a:right>
          <a:top>
            <a:ln w="12700">
              <a:solidFill>
                <a:schemeClr val="accent5"/>
              </a:solidFill>
              <a:prstDash val="solid"/>
            </a:ln>
          </a:top>
          <a:bottom>
            <a:ln w="12700">
              <a:solidFill>
                <a:schemeClr val="accent5"/>
              </a:solidFill>
              <a:prstDash val="solid"/>
            </a:ln>
          </a:bottom>
          <a:insideH>
            <a:ln w="12700">
              <a:solidFill>
                <a:schemeClr val="accent5"/>
              </a:solidFill>
              <a:prstDash val="solid"/>
            </a:ln>
          </a:insideH>
          <a:insideV>
            <a:ln w="12700">
              <a:solidFill>
                <a:schemeClr val="accent5"/>
              </a:solidFill>
              <a:prstDash val="solid"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>
              <a:solidFill>
                <a:schemeClr val="accent5"/>
              </a:solidFill>
              <a:prstDash val="solid"/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/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5"/>
              </a:solidFill>
              <a:prstDash val="solid"/>
            </a:ln>
          </a:top>
        </a:tcBdr>
      </a:tcStyle>
    </a:lastRow>
    <a:firstRow>
      <a:tcTxStyle b="on">
        <a:fontRef idx="minor"/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>
              <a:solidFill>
                <a:schemeClr val="dk1"/>
              </a:solidFill>
              <a:prstDash val="solid"/>
            </a:ln>
          </a:top>
          <a:bottom>
            <a:ln w="25400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/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>
              <a:solidFill>
                <a:schemeClr val="dk1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/>
        <a:schemeClr val="dk1"/>
      </a:tcTxStyle>
      <a:tcStyle>
        <a:tcBdr/>
      </a:tcStyle>
    </a:seCell>
    <a:swCell>
      <a:tcTxStyle b="on">
        <a:fontRef idx="minor"/>
        <a:schemeClr val="dk1"/>
      </a:tcTxStyle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25400">
              <a:solidFill>
                <a:schemeClr val="dk1"/>
              </a:solidFill>
              <a:prstDash val="solid"/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10.10.2025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7CFE882E-E607-44A4-92D3-C0F78EDC0A2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10.10.2025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335B0FD-2F06-43D7-ABC5-9CD34F03FE7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10.10.2025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56271BC-29B2-4556-8D1A-DDA6E790DDD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ветлый с фото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defPPr/>
            <a:lvl1pPr lvl="0">
              <a:defRPr baseline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fld id="{4771439C-0BCC-4120-8A20-83A33A7C24BE}" type="slidenum">
              <a:t>‹#›</a:t>
            </a:fld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735282" y="3647658"/>
            <a:ext cx="8697192" cy="442828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lvl="0" algn="ctr">
              <a:defRPr sz="2500" b="0" i="0" baseline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</a:defRPr>
            </a:lvl1pPr>
          </a:lstStyle>
          <a:p>
            <a:r>
              <a:t>ФЕДЕРАЛЬНАЯ НАЛОГОВАЯ СЛУЖБА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3"/>
          </p:nvPr>
        </p:nvSpPr>
        <p:spPr>
          <a:xfrm>
            <a:off x="1735282" y="4090488"/>
            <a:ext cx="8697192" cy="545371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 algn="ctr">
              <a:buNone/>
              <a:defRPr sz="1800" b="0" i="0" baseline="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t>РАСТЁМ ВМЕСТЕ!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4"/>
          </p:nvPr>
        </p:nvSpPr>
        <p:spPr>
          <a:xfrm>
            <a:off x="2836718" y="5170174"/>
            <a:ext cx="5049982" cy="36512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 algn="r">
              <a:buNone/>
              <a:defRPr sz="1800" b="1" i="0" baseline="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t>Имя Фамилия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5"/>
          </p:nvPr>
        </p:nvSpPr>
        <p:spPr>
          <a:xfrm>
            <a:off x="2836717" y="5535300"/>
            <a:ext cx="5049983" cy="74042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 algn="r">
              <a:buNone/>
              <a:defRPr sz="1800" b="0" i="0" baseline="0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lvl="0"/>
            <a:r>
              <a:t>Должность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сновной слайд со спилом">
    <p:spTree>
      <p:nvGrpSpPr>
        <p:cNvPr id="1" name="Group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EF1F7"/>
              </a:gs>
              <a:gs pos="100000">
                <a:srgbClr val="B6C2D4"/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0" name="Picture 80"/>
          <p:cNvPicPr/>
          <p:nvPr/>
        </p:nvPicPr>
        <p:blipFill>
          <a:blip r:embed="rId2"/>
          <a:stretch/>
        </p:blipFill>
        <p:spPr>
          <a:xfrm>
            <a:off x="10812193" y="389027"/>
            <a:ext cx="732107" cy="836694"/>
          </a:xfrm>
          <a:prstGeom prst="rect">
            <a:avLst/>
          </a:prstGeom>
        </p:spPr>
      </p:pic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0276114" y="6275728"/>
            <a:ext cx="1268186" cy="365125"/>
          </a:xfrm>
          <a:prstGeom prst="rect">
            <a:avLst/>
          </a:prstGeom>
        </p:spPr>
        <p:txBody>
          <a:bodyPr/>
          <a:lstStyle>
            <a:defPPr/>
            <a:lvl1pPr lvl="0">
              <a:defRPr baseline="0">
                <a:solidFill>
                  <a:srgbClr val="20336C"/>
                </a:solidFill>
                <a:latin typeface="Montserrat Medium"/>
                <a:ea typeface="Montserrat Medium"/>
                <a:cs typeface="Montserrat Medium"/>
              </a:defRPr>
            </a:lvl1pPr>
          </a:lstStyle>
          <a:p>
            <a:fld id="{C058957A-BC76-4601-9F4C-61C1106A4150}" type="slidenum">
              <a:t>‹#›</a:t>
            </a:fld>
            <a:endParaRPr/>
          </a:p>
        </p:txBody>
      </p:sp>
      <p:pic>
        <p:nvPicPr>
          <p:cNvPr id="83" name="Picture 83"/>
          <p:cNvPicPr/>
          <p:nvPr/>
        </p:nvPicPr>
        <p:blipFill>
          <a:blip r:embed="rId3"/>
          <a:stretch/>
        </p:blipFill>
        <p:spPr>
          <a:xfrm>
            <a:off x="3523488" y="1306053"/>
            <a:ext cx="11102915" cy="10669600"/>
          </a:xfrm>
          <a:prstGeom prst="rect">
            <a:avLst/>
          </a:prstGeom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31371" y="565036"/>
            <a:ext cx="9949543" cy="1055188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lvl="0" algn="l">
              <a:defRPr sz="3500" baseline="0">
                <a:solidFill>
                  <a:srgbClr val="253775"/>
                </a:solidFill>
                <a:latin typeface="Montserrat SemiBold"/>
                <a:ea typeface="Montserrat SemiBold"/>
                <a:cs typeface="Montserrat SemiBold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631371" y="1962149"/>
            <a:ext cx="10694997" cy="423862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 algn="l">
              <a:buNone/>
              <a:defRPr sz="1500" baseline="0">
                <a:solidFill>
                  <a:srgbClr val="223570"/>
                </a:solidFill>
                <a:latin typeface="Montserrat Medium"/>
                <a:ea typeface="Montserrat Medium"/>
                <a:cs typeface="Montserrat Medium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Место для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10.10.2025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A5EBEF12-17D2-4BB4-A045-0E06E1DB8B3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10.10.2025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58FFC1F-AF80-4686-A591-E0EB232E1FC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10.10.2025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5EC4E3B0-5470-41C4-B6D5-A0E2099F22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10.10.2025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2C190CA5-87C7-473A-B68C-6F7BB9222A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10.10.2025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9C4F348E-D0D5-40D9-94C4-C738A08653F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6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7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10.10.2025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C306C0C8-A9B3-4A03-AAC8-1C05C629CEA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10.10.2025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65876F7F-2312-403E-9DE5-046A07D376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10.10.2025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23261315-E079-466D-AF04-1F7D7BCF115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10.10.2025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577A9E-1679-4A4D-83E0-A968A4045047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latin typeface="+mn-lt"/>
          <a:ea typeface="+mn-ea"/>
          <a:cs typeface="+mn-cs"/>
        </a:defRPr>
      </a:lvl1pPr>
      <a:lvl2pPr marL="457200" lvl="1" indent="0" algn="l">
        <a:defRPr sz="1800">
          <a:latin typeface="+mn-lt"/>
          <a:ea typeface="+mn-ea"/>
          <a:cs typeface="+mn-cs"/>
        </a:defRPr>
      </a:lvl2pPr>
      <a:lvl3pPr marL="914400" lvl="2" indent="0" algn="l">
        <a:defRPr sz="1800">
          <a:latin typeface="+mn-lt"/>
          <a:ea typeface="+mn-ea"/>
          <a:cs typeface="+mn-cs"/>
        </a:defRPr>
      </a:lvl3pPr>
      <a:lvl4pPr marL="1371600" lvl="3" indent="0" algn="l">
        <a:defRPr sz="1800">
          <a:latin typeface="+mn-lt"/>
          <a:ea typeface="+mn-ea"/>
          <a:cs typeface="+mn-cs"/>
        </a:defRPr>
      </a:lvl4pPr>
      <a:lvl5pPr marL="1828800" lvl="4" indent="0" algn="l">
        <a:defRPr sz="1800">
          <a:latin typeface="+mn-lt"/>
          <a:ea typeface="+mn-ea"/>
          <a:cs typeface="+mn-cs"/>
        </a:defRPr>
      </a:lvl5pPr>
      <a:lvl6pPr marL="2286000" lvl="5" indent="0" algn="l">
        <a:defRPr sz="1800">
          <a:latin typeface="+mn-lt"/>
          <a:ea typeface="+mn-ea"/>
          <a:cs typeface="+mn-cs"/>
        </a:defRPr>
      </a:lvl6pPr>
      <a:lvl7pPr marL="2743200" lvl="6" indent="0" algn="l">
        <a:defRPr sz="1800">
          <a:latin typeface="+mn-lt"/>
          <a:ea typeface="+mn-ea"/>
          <a:cs typeface="+mn-cs"/>
        </a:defRPr>
      </a:lvl7pPr>
      <a:lvl8pPr marL="3200400" lvl="7" indent="0" algn="l">
        <a:defRPr sz="1800">
          <a:latin typeface="+mn-lt"/>
          <a:ea typeface="+mn-ea"/>
          <a:cs typeface="+mn-cs"/>
        </a:defRPr>
      </a:lvl8pPr>
      <a:lvl9pPr marL="3657600" lvl="8" indent="0" algn="l">
        <a:defRPr sz="18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>
              <a:lnSpc>
                <a:spcPct val="90000"/>
              </a:lnSpc>
              <a:buNone/>
            </a:pPr>
            <a:r>
              <a:rPr sz="1600" dirty="0"/>
              <a:t>ФЕДЕРАЛЬНАЯ</a:t>
            </a:r>
            <a:r>
              <a:rPr sz="1800" dirty="0"/>
              <a:t> НАЛОГОВАЯ СЛУЖБА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1735282" y="4090487"/>
            <a:ext cx="8697192" cy="107968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/>
            <a:lvl1pPr lvl="0"/>
          </a:lstStyle>
          <a:p>
            <a:pPr mar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ru-RU" dirty="0" smtClean="0"/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ru-RU" sz="3600" b="1" dirty="0" smtClean="0"/>
              <a:t>Актуальные вопросы применения </a:t>
            </a: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ru-RU" sz="3600" b="1" dirty="0" smtClean="0"/>
              <a:t>контрольно-кассовой техники</a:t>
            </a:r>
            <a:endParaRPr sz="3600" b="1"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4"/>
          </p:nvPr>
        </p:nvSpPr>
        <p:spPr>
          <a:xfrm>
            <a:off x="2836717" y="5518181"/>
            <a:ext cx="7299539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ru-RU" dirty="0" smtClean="0"/>
              <a:t>Александр Семенов</a:t>
            </a:r>
            <a:endParaRPr dirty="0"/>
          </a:p>
        </p:txBody>
      </p:sp>
      <p:sp>
        <p:nvSpPr>
          <p:cNvPr id="98" name="Shape 98"/>
          <p:cNvSpPr txBox="1">
            <a:spLocks noGrp="1"/>
          </p:cNvSpPr>
          <p:nvPr>
            <p:ph type="body" idx="5"/>
          </p:nvPr>
        </p:nvSpPr>
        <p:spPr>
          <a:xfrm>
            <a:off x="2836717" y="5888983"/>
            <a:ext cx="7299539" cy="74042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 algn="r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dirty="0" err="1" smtClean="0"/>
              <a:t>Начальник</a:t>
            </a:r>
            <a:r>
              <a:rPr dirty="0" smtClean="0"/>
              <a:t> </a:t>
            </a:r>
            <a:r>
              <a:rPr dirty="0" err="1" smtClean="0"/>
              <a:t>отдела</a:t>
            </a:r>
            <a:r>
              <a:rPr lang="ru-RU" dirty="0" smtClean="0"/>
              <a:t> оперативного контроля</a:t>
            </a:r>
            <a:endParaRPr dirty="0"/>
          </a:p>
          <a:p>
            <a:pPr marL="0" indent="0" algn="r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dirty="0"/>
          </a:p>
        </p:txBody>
      </p:sp>
      <p:pic>
        <p:nvPicPr>
          <p:cNvPr id="101" name="Picture 101"/>
          <p:cNvPicPr/>
          <p:nvPr/>
        </p:nvPicPr>
        <p:blipFill>
          <a:blip r:embed="rId2"/>
          <a:stretch/>
        </p:blipFill>
        <p:spPr>
          <a:xfrm>
            <a:off x="5411902" y="1868397"/>
            <a:ext cx="1368195" cy="15636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" y="565036"/>
            <a:ext cx="10367260" cy="621926"/>
          </a:xfrm>
        </p:spPr>
        <p:txBody>
          <a:bodyPr>
            <a:noAutofit/>
          </a:bodyPr>
          <a:lstStyle/>
          <a:p>
            <a:r>
              <a:rPr lang="ru-RU" dirty="0" smtClean="0"/>
              <a:t>Особенности применения ККТ на рынках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1371" y="2466339"/>
            <a:ext cx="6096000" cy="41472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2500" dirty="0"/>
              <a:t>При осуществлении торговли </a:t>
            </a:r>
            <a:r>
              <a:rPr lang="ru-RU" sz="2500" dirty="0" smtClean="0"/>
              <a:t>на: </a:t>
            </a:r>
          </a:p>
          <a:p>
            <a:pPr>
              <a:lnSpc>
                <a:spcPct val="70000"/>
              </a:lnSpc>
            </a:pPr>
            <a:endParaRPr lang="ru-RU" sz="2500" dirty="0"/>
          </a:p>
          <a:p>
            <a:pPr marL="342900" indent="-342900">
              <a:lnSpc>
                <a:spcPct val="70000"/>
              </a:lnSpc>
              <a:buFont typeface="Arial" pitchFamily="34" charset="0"/>
              <a:buChar char="•"/>
            </a:pPr>
            <a:r>
              <a:rPr lang="ru-RU" sz="2500" dirty="0" smtClean="0"/>
              <a:t>розничных рынках</a:t>
            </a:r>
            <a:endParaRPr lang="ru-RU" sz="2500" dirty="0"/>
          </a:p>
          <a:p>
            <a:pPr marL="342900" indent="-342900">
              <a:lnSpc>
                <a:spcPct val="70000"/>
              </a:lnSpc>
              <a:buFont typeface="Arial" pitchFamily="34" charset="0"/>
              <a:buChar char="•"/>
            </a:pPr>
            <a:endParaRPr lang="ru-RU" sz="2500" dirty="0"/>
          </a:p>
          <a:p>
            <a:pPr marL="342900" indent="-342900">
              <a:lnSpc>
                <a:spcPct val="70000"/>
              </a:lnSpc>
              <a:buFont typeface="Arial" pitchFamily="34" charset="0"/>
              <a:buChar char="•"/>
            </a:pPr>
            <a:r>
              <a:rPr lang="ru-RU" sz="2500" dirty="0" smtClean="0"/>
              <a:t>ярмарках</a:t>
            </a:r>
            <a:endParaRPr lang="ru-RU" sz="2500" dirty="0"/>
          </a:p>
          <a:p>
            <a:pPr marL="342900" indent="-342900">
              <a:lnSpc>
                <a:spcPct val="70000"/>
              </a:lnSpc>
              <a:buFont typeface="Arial" pitchFamily="34" charset="0"/>
              <a:buChar char="•"/>
            </a:pPr>
            <a:endParaRPr lang="ru-RU" sz="2500" dirty="0"/>
          </a:p>
          <a:p>
            <a:pPr marL="342900" indent="-342900">
              <a:lnSpc>
                <a:spcPct val="70000"/>
              </a:lnSpc>
              <a:buFont typeface="Arial" pitchFamily="34" charset="0"/>
              <a:buChar char="•"/>
            </a:pPr>
            <a:r>
              <a:rPr lang="ru-RU" sz="2500" dirty="0"/>
              <a:t>в выставочных </a:t>
            </a:r>
            <a:r>
              <a:rPr lang="ru-RU" sz="2500" dirty="0" smtClean="0"/>
              <a:t>комплексах </a:t>
            </a:r>
            <a:endParaRPr lang="ru-RU" sz="2500" dirty="0"/>
          </a:p>
          <a:p>
            <a:pPr marL="342900" indent="-342900">
              <a:lnSpc>
                <a:spcPct val="70000"/>
              </a:lnSpc>
              <a:buFont typeface="Arial" pitchFamily="34" charset="0"/>
              <a:buChar char="•"/>
            </a:pPr>
            <a:endParaRPr lang="ru-RU" sz="2500" dirty="0"/>
          </a:p>
          <a:p>
            <a:pPr marL="342900" indent="-342900">
              <a:lnSpc>
                <a:spcPct val="70000"/>
              </a:lnSpc>
              <a:buFont typeface="Arial" pitchFamily="34" charset="0"/>
              <a:buChar char="•"/>
            </a:pPr>
            <a:r>
              <a:rPr lang="ru-RU" sz="2500" dirty="0" smtClean="0"/>
              <a:t>других </a:t>
            </a:r>
            <a:r>
              <a:rPr lang="ru-RU" sz="2500" dirty="0"/>
              <a:t>территориях, отведенных для осуществления </a:t>
            </a:r>
            <a:r>
              <a:rPr lang="ru-RU" sz="2500" dirty="0" smtClean="0"/>
              <a:t>торговли</a:t>
            </a:r>
          </a:p>
          <a:p>
            <a:pPr>
              <a:lnSpc>
                <a:spcPct val="70000"/>
              </a:lnSpc>
            </a:pPr>
            <a:endParaRPr lang="ru-RU" sz="2500" dirty="0"/>
          </a:p>
          <a:p>
            <a:pPr marL="342900" indent="-342900">
              <a:lnSpc>
                <a:spcPct val="70000"/>
              </a:lnSpc>
              <a:buFont typeface="Arial" pitchFamily="34" charset="0"/>
              <a:buChar char="•"/>
            </a:pPr>
            <a:r>
              <a:rPr lang="ru-RU" sz="2500" dirty="0" smtClean="0"/>
              <a:t>в </a:t>
            </a:r>
            <a:r>
              <a:rPr lang="ru-RU" sz="2500" dirty="0"/>
              <a:t>том числе с открытых прилавков внутри крытых рыночных помещений</a:t>
            </a:r>
          </a:p>
          <a:p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абз</a:t>
            </a:r>
            <a:r>
              <a:rPr lang="ru-RU" dirty="0"/>
              <a:t>. 6 п. 2 ст. 2 </a:t>
            </a:r>
            <a:r>
              <a:rPr lang="ru-RU" dirty="0" smtClean="0"/>
              <a:t>Федерального закона № 54-ФЗ</a:t>
            </a:r>
            <a:r>
              <a:rPr lang="ru-RU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370" y="1351285"/>
            <a:ext cx="99495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253775"/>
                </a:solidFill>
                <a:latin typeface="Montserrat"/>
                <a:ea typeface="Roboto Condensed" panose="02000000000000000000" pitchFamily="2" charset="0"/>
              </a:rPr>
              <a:t>Необходимо зарегистрировать ККТ с 01.03.2025 г.</a:t>
            </a:r>
          </a:p>
          <a:p>
            <a:endParaRPr lang="ru-RU" sz="2000" dirty="0">
              <a:solidFill>
                <a:srgbClr val="253775"/>
              </a:solidFill>
              <a:latin typeface="Montserra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44" y="2300438"/>
            <a:ext cx="4701832" cy="247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" y="565036"/>
            <a:ext cx="10465415" cy="621926"/>
          </a:xfrm>
        </p:spPr>
        <p:txBody>
          <a:bodyPr>
            <a:noAutofit/>
          </a:bodyPr>
          <a:lstStyle/>
          <a:p>
            <a:r>
              <a:rPr lang="ru-RU" dirty="0" smtClean="0"/>
              <a:t>Особенности применения ККТ на рынках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1371" y="1808888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500" dirty="0" smtClean="0"/>
              <a:t>Налогоплательщики ЕСХН не более чем</a:t>
            </a:r>
          </a:p>
          <a:p>
            <a:pPr>
              <a:lnSpc>
                <a:spcPct val="80000"/>
              </a:lnSpc>
            </a:pPr>
            <a:r>
              <a:rPr lang="ru-RU" sz="2500" dirty="0" smtClean="0"/>
              <a:t>с трех торговых мест общей площадью</a:t>
            </a:r>
          </a:p>
          <a:p>
            <a:pPr>
              <a:lnSpc>
                <a:spcPct val="80000"/>
              </a:lnSpc>
            </a:pPr>
            <a:r>
              <a:rPr lang="ru-RU" sz="2500" dirty="0" smtClean="0"/>
              <a:t>не </a:t>
            </a:r>
            <a:r>
              <a:rPr lang="ru-RU" sz="2500" dirty="0"/>
              <a:t>более 15 </a:t>
            </a:r>
            <a:r>
              <a:rPr lang="ru-RU" sz="2500" dirty="0" err="1"/>
              <a:t>кв.м</a:t>
            </a:r>
            <a:r>
              <a:rPr lang="ru-RU" sz="2500" dirty="0" smtClean="0"/>
              <a:t>., </a:t>
            </a:r>
          </a:p>
          <a:p>
            <a:pPr>
              <a:lnSpc>
                <a:spcPct val="80000"/>
              </a:lnSpc>
            </a:pPr>
            <a:r>
              <a:rPr lang="ru-RU" sz="2500" dirty="0" smtClean="0"/>
              <a:t>включая места для хранения товаров</a:t>
            </a:r>
          </a:p>
          <a:p>
            <a:endParaRPr lang="en-US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абз</a:t>
            </a:r>
            <a:r>
              <a:rPr lang="ru-RU" dirty="0" smtClean="0"/>
              <a:t>. 6 п. 2 ст. 2 Федерального закона № 54-ФЗ)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1371" y="1186962"/>
            <a:ext cx="99495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253775"/>
                </a:solidFill>
                <a:latin typeface="Montserrat"/>
                <a:ea typeface="Roboto Condensed" panose="02000000000000000000" pitchFamily="2" charset="0"/>
              </a:rPr>
              <a:t>Освобождение от применения ККТ</a:t>
            </a:r>
            <a:endParaRPr lang="ru-RU" sz="2500" dirty="0">
              <a:solidFill>
                <a:srgbClr val="253775"/>
              </a:solidFill>
              <a:latin typeface="Montserra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371" y="5077692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 smtClean="0"/>
              <a:t>Наименовани</a:t>
            </a:r>
            <a:r>
              <a:rPr lang="ru-RU" sz="2500" dirty="0"/>
              <a:t>е</a:t>
            </a:r>
            <a:r>
              <a:rPr lang="ru-RU" sz="2500" dirty="0" smtClean="0"/>
              <a:t> </a:t>
            </a:r>
            <a:r>
              <a:rPr lang="ru-RU" sz="2500" dirty="0"/>
              <a:t>товара и его </a:t>
            </a:r>
            <a:r>
              <a:rPr lang="ru-RU" sz="2500" dirty="0" smtClean="0"/>
              <a:t>количества – </a:t>
            </a:r>
            <a:r>
              <a:rPr lang="ru-RU" sz="2500" b="1" dirty="0" smtClean="0">
                <a:solidFill>
                  <a:srgbClr val="FF0000"/>
                </a:solidFill>
              </a:rPr>
              <a:t>ОБЯЗАТЕЛЬНО!!!</a:t>
            </a:r>
          </a:p>
          <a:p>
            <a:r>
              <a:rPr lang="ru-RU" dirty="0" smtClean="0"/>
              <a:t>(п. 2 ст. 3 Федерального закона № 273-ФЗ)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1371" y="3844084"/>
            <a:ext cx="58573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253775"/>
              </a:solidFill>
              <a:latin typeface="Montserrat"/>
              <a:ea typeface="Roboto Condensed" panose="02000000000000000000" pitchFamily="2" charset="0"/>
            </a:endParaRPr>
          </a:p>
          <a:p>
            <a:r>
              <a:rPr lang="ru-RU" sz="2500" dirty="0" smtClean="0">
                <a:solidFill>
                  <a:srgbClr val="253775"/>
                </a:solidFill>
                <a:latin typeface="Montserrat"/>
                <a:ea typeface="Roboto Condensed" panose="02000000000000000000" pitchFamily="2" charset="0"/>
              </a:rPr>
              <a:t>Реквизиты кассового чека с 01.01.2026</a:t>
            </a:r>
            <a:endParaRPr lang="ru-RU" sz="2500" dirty="0">
              <a:solidFill>
                <a:srgbClr val="253775"/>
              </a:solidFill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42" y="1999075"/>
            <a:ext cx="4723570" cy="314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4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l">
              <a:lnSpc>
                <a:spcPct val="90000"/>
              </a:lnSpc>
              <a:buNone/>
            </a:pPr>
            <a:r>
              <a:rPr dirty="0" err="1"/>
              <a:t>Общественное</a:t>
            </a:r>
            <a:r>
              <a:rPr dirty="0"/>
              <a:t> </a:t>
            </a:r>
            <a:r>
              <a:rPr dirty="0" err="1"/>
              <a:t>питание</a:t>
            </a:r>
            <a:endParaRPr dirty="0"/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631371" y="1649041"/>
            <a:ext cx="5496232" cy="42386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Чек печатается сразу после получения согласия </a:t>
            </a:r>
            <a:r>
              <a:rPr sz="2500" dirty="0" smtClean="0">
                <a:solidFill>
                  <a:schemeClr val="tx1"/>
                </a:solidFill>
              </a:rPr>
              <a:t>клиента </a:t>
            </a:r>
            <a:r>
              <a:rPr sz="2500" dirty="0" err="1">
                <a:solidFill>
                  <a:schemeClr val="tx1"/>
                </a:solidFill>
              </a:rPr>
              <a:t>совершить</a:t>
            </a:r>
            <a:r>
              <a:rPr sz="2500" dirty="0">
                <a:solidFill>
                  <a:schemeClr val="tx1"/>
                </a:solidFill>
              </a:rPr>
              <a:t> </a:t>
            </a:r>
            <a:r>
              <a:rPr sz="2500" dirty="0" err="1" smtClean="0">
                <a:solidFill>
                  <a:schemeClr val="tx1"/>
                </a:solidFill>
              </a:rPr>
              <a:t>расчет</a:t>
            </a:r>
            <a:endParaRPr lang="ru-RU" sz="2500" dirty="0" smtClean="0">
              <a:solidFill>
                <a:schemeClr val="tx1"/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ru-RU" sz="2500" dirty="0">
              <a:solidFill>
                <a:schemeClr val="tx1"/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Чек подтверждает предстоящий прием денежных средств за услугу</a:t>
            </a:r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sz="1800" dirty="0"/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dirty="0"/>
          </a:p>
        </p:txBody>
      </p:sp>
      <p:pic>
        <p:nvPicPr>
          <p:cNvPr id="199" name="Picture 199"/>
          <p:cNvPicPr/>
          <p:nvPr/>
        </p:nvPicPr>
        <p:blipFill>
          <a:blip r:embed="rId2"/>
          <a:stretch/>
        </p:blipFill>
        <p:spPr>
          <a:xfrm>
            <a:off x="6763658" y="1649041"/>
            <a:ext cx="3913971" cy="438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1" name="Picture 201"/>
          <p:cNvPicPr/>
          <p:nvPr/>
        </p:nvPicPr>
        <p:blipFill>
          <a:blip r:embed="rId3"/>
          <a:stretch/>
        </p:blipFill>
        <p:spPr>
          <a:xfrm>
            <a:off x="660181" y="4980518"/>
            <a:ext cx="2719306" cy="141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l">
              <a:lnSpc>
                <a:spcPct val="90000"/>
              </a:lnSpc>
              <a:buNone/>
            </a:pPr>
            <a:r>
              <a:rPr dirty="0" err="1"/>
              <a:t>Общественное</a:t>
            </a:r>
            <a:r>
              <a:rPr dirty="0"/>
              <a:t> </a:t>
            </a:r>
            <a:r>
              <a:rPr dirty="0" err="1"/>
              <a:t>питание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1" y="1408467"/>
            <a:ext cx="10139298" cy="61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l">
              <a:lnSpc>
                <a:spcPct val="90000"/>
              </a:lnSpc>
              <a:buNone/>
            </a:pPr>
            <a:r>
              <a:rPr dirty="0" err="1"/>
              <a:t>Общественное</a:t>
            </a:r>
            <a:r>
              <a:rPr dirty="0"/>
              <a:t> </a:t>
            </a:r>
            <a:r>
              <a:rPr dirty="0" err="1"/>
              <a:t>питание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2" y="1427285"/>
            <a:ext cx="10025078" cy="55414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689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l">
              <a:lnSpc>
                <a:spcPct val="90000"/>
              </a:lnSpc>
              <a:buNone/>
            </a:pPr>
            <a:r>
              <a:rPr lang="ru-RU" dirty="0" smtClean="0"/>
              <a:t>Вам нужен кассовый чек?</a:t>
            </a:r>
            <a:endParaRPr dirty="0"/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631371" y="1848825"/>
            <a:ext cx="5496232" cy="423862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endParaRPr lang="ru-RU" dirty="0"/>
          </a:p>
          <a:p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Невыдача чека - административная ответственность по частям 4 </a:t>
            </a:r>
            <a:r>
              <a:rPr lang="ru-RU" sz="2500" dirty="0">
                <a:solidFill>
                  <a:schemeClr val="tx1"/>
                </a:solidFill>
              </a:rPr>
              <a:t>и 6 статьи 14.5 КоАП </a:t>
            </a:r>
            <a:r>
              <a:rPr lang="ru-RU" sz="2500" dirty="0" smtClean="0">
                <a:solidFill>
                  <a:schemeClr val="tx1"/>
                </a:solidFill>
              </a:rPr>
              <a:t>РФ</a:t>
            </a: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Неприменение ККТ - административная ответственность </a:t>
            </a:r>
            <a:r>
              <a:rPr lang="ru-RU" sz="2500" dirty="0">
                <a:solidFill>
                  <a:schemeClr val="tx1"/>
                </a:solidFill>
              </a:rPr>
              <a:t>по частям 2 и 3 статьи 14.5 КоАП </a:t>
            </a:r>
            <a:r>
              <a:rPr lang="ru-RU" sz="2500" dirty="0" smtClean="0">
                <a:solidFill>
                  <a:schemeClr val="tx1"/>
                </a:solidFill>
              </a:rPr>
              <a:t>РФ</a:t>
            </a:r>
            <a:endParaRPr sz="25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76" y="2398355"/>
            <a:ext cx="5336422" cy="285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25098" y="1370025"/>
            <a:ext cx="113602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Montserrat Medium" pitchFamily="2" charset="-52"/>
              </a:rPr>
              <a:t>Вопрос «Нужен Вам кассовый чек или нет?» является </a:t>
            </a:r>
            <a:r>
              <a:rPr lang="ru-RU" sz="2500" b="1" dirty="0">
                <a:solidFill>
                  <a:srgbClr val="253775"/>
                </a:solidFill>
                <a:latin typeface="Montserrat Medium" pitchFamily="2" charset="-52"/>
              </a:rPr>
              <a:t>НЕКОРРЕКТНЫМ</a:t>
            </a:r>
          </a:p>
        </p:txBody>
      </p:sp>
    </p:spTree>
    <p:extLst>
      <p:ext uri="{BB962C8B-B14F-4D97-AF65-F5344CB8AC3E}">
        <p14:creationId xmlns:p14="http://schemas.microsoft.com/office/powerpoint/2010/main" val="13166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l">
              <a:lnSpc>
                <a:spcPct val="90000"/>
              </a:lnSpc>
              <a:buNone/>
            </a:pPr>
            <a:r>
              <a:rPr lang="ru-RU" dirty="0" smtClean="0"/>
              <a:t>Новая ставка НДС</a:t>
            </a:r>
            <a:endParaRPr dirty="0"/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631370" y="1405180"/>
            <a:ext cx="9949543" cy="5021451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lang="ru-RU" sz="2700" dirty="0" smtClean="0">
                <a:solidFill>
                  <a:schemeClr val="tx1"/>
                </a:solidFill>
              </a:rPr>
              <a:t>С </a:t>
            </a:r>
            <a:r>
              <a:rPr lang="ru-RU" sz="2700" dirty="0">
                <a:solidFill>
                  <a:schemeClr val="tx1"/>
                </a:solidFill>
              </a:rPr>
              <a:t>01.01.2026 </a:t>
            </a:r>
            <a:r>
              <a:rPr lang="ru-RU" sz="2700" dirty="0" smtClean="0">
                <a:solidFill>
                  <a:schemeClr val="tx1"/>
                </a:solidFill>
              </a:rPr>
              <a:t>установлена ставка </a:t>
            </a:r>
            <a:r>
              <a:rPr lang="ru-RU" sz="2700" dirty="0">
                <a:solidFill>
                  <a:schemeClr val="tx1"/>
                </a:solidFill>
              </a:rPr>
              <a:t>налога на добавленную стоимость </a:t>
            </a:r>
            <a:r>
              <a:rPr lang="ru-RU" sz="2700" dirty="0" smtClean="0">
                <a:solidFill>
                  <a:schemeClr val="tx1"/>
                </a:solidFill>
              </a:rPr>
              <a:t>в </a:t>
            </a:r>
            <a:r>
              <a:rPr lang="ru-RU" sz="2700" dirty="0">
                <a:solidFill>
                  <a:schemeClr val="tx1"/>
                </a:solidFill>
              </a:rPr>
              <a:t>размере </a:t>
            </a:r>
            <a:r>
              <a:rPr lang="ru-RU" sz="2700" dirty="0" smtClean="0">
                <a:solidFill>
                  <a:schemeClr val="tx1"/>
                </a:solidFill>
              </a:rPr>
              <a:t>22%</a:t>
            </a:r>
          </a:p>
          <a:p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Федеральный закон </a:t>
            </a:r>
            <a:r>
              <a:rPr lang="ru-RU" dirty="0">
                <a:solidFill>
                  <a:schemeClr val="tx1"/>
                </a:solidFill>
              </a:rPr>
              <a:t>от 28.11.2025 № </a:t>
            </a:r>
            <a:r>
              <a:rPr lang="ru-RU" dirty="0" smtClean="0">
                <a:solidFill>
                  <a:schemeClr val="tx1"/>
                </a:solidFill>
              </a:rPr>
              <a:t>425-ФЗ)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700" dirty="0" smtClean="0">
                <a:solidFill>
                  <a:schemeClr val="tx1"/>
                </a:solidFill>
              </a:rPr>
              <a:t>Ставка НДС – обязательный реквизит кассового чека!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(ст. 4.7 Федерального закона № 54-ФЗ, Приказ ФНС № ЕД-7-20/662</a:t>
            </a:r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2700" dirty="0" smtClean="0">
                <a:solidFill>
                  <a:schemeClr val="tx1"/>
                </a:solidFill>
              </a:rPr>
              <a:t>ЧТО ДЕЛАТЬ:</a:t>
            </a:r>
          </a:p>
          <a:p>
            <a:pPr marL="285750" indent="-285750">
              <a:buFontTx/>
              <a:buChar char="-"/>
            </a:pPr>
            <a:r>
              <a:rPr lang="ru-RU" sz="2700" dirty="0" smtClean="0">
                <a:solidFill>
                  <a:schemeClr val="tx1"/>
                </a:solidFill>
              </a:rPr>
              <a:t>обновить программное обеспечение ККТ – даже если не являетесь плательщиком НДС</a:t>
            </a:r>
          </a:p>
          <a:p>
            <a:pPr marL="285750" indent="-285750">
              <a:buFontTx/>
              <a:buChar char="-"/>
            </a:pPr>
            <a:r>
              <a:rPr lang="ru-RU" sz="2700" dirty="0" smtClean="0">
                <a:solidFill>
                  <a:schemeClr val="tx1"/>
                </a:solidFill>
              </a:rPr>
              <a:t>обновить программное обеспечение учетных систем</a:t>
            </a:r>
            <a:endParaRPr lang="ru-RU" sz="2700" dirty="0">
              <a:solidFill>
                <a:schemeClr val="tx1"/>
              </a:solidFill>
            </a:endParaRPr>
          </a:p>
          <a:p>
            <a:endParaRPr lang="ru-RU" sz="2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7555" y="2920511"/>
            <a:ext cx="10694997" cy="860182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>
                <a:latin typeface="Montserrat SemiBold"/>
              </a:rPr>
              <a:t>СПАСИБО ЗА ВНИМАНИЕ!</a:t>
            </a:r>
            <a:endParaRPr lang="ru-RU" sz="3500" dirty="0"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631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1373</TotalTime>
  <Words>277</Words>
  <Application>Microsoft Office PowerPoint</Application>
  <DocSecurity>0</DocSecurity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Medium</vt:lpstr>
      <vt:lpstr>Montserrat SemiBold</vt:lpstr>
      <vt:lpstr>Roboto Condensed</vt:lpstr>
      <vt:lpstr>Тема Office</vt:lpstr>
      <vt:lpstr>ФЕДЕРАЛЬНАЯ НАЛОГОВАЯ СЛУЖБА</vt:lpstr>
      <vt:lpstr>Особенности применения ККТ на рынках</vt:lpstr>
      <vt:lpstr>Особенности применения ККТ на рынках</vt:lpstr>
      <vt:lpstr>Общественное питание</vt:lpstr>
      <vt:lpstr>Общественное питание</vt:lpstr>
      <vt:lpstr>Общественное питание</vt:lpstr>
      <vt:lpstr>Вам нужен кассовый чек?</vt:lpstr>
      <vt:lpstr>Новая ставка НДС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НАЛОГОВАЯ СЛУЖБА</dc:title>
  <dc:creator>Семенов Александр Иванович</dc:creator>
  <cp:lastModifiedBy>Семенов Александр Иванович</cp:lastModifiedBy>
  <cp:revision>29</cp:revision>
  <dcterms:created xsi:type="dcterms:W3CDTF">2025-05-22T15:05:12Z</dcterms:created>
  <dcterms:modified xsi:type="dcterms:W3CDTF">2026-02-10T07:59:14Z</dcterms:modified>
</cp:coreProperties>
</file>